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1D5DC-6655-4F49-93F2-53A3DC4749EF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E1944-4AD2-49BF-9163-6A4D394F7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99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71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436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68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789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814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40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87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207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76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2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91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41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21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75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E1944-4AD2-49BF-9163-6A4D394F7E2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62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26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5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4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1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6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91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04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1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7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07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82C1-FEAD-423C-BC62-38A5331BABC6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2C8B2-8AD6-482D-9C9D-E43656107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96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ct.org.uk/library/2527/Part%202%20Appendix%202.19%20Final%20Version%20June%202018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s.org.uk/Contacts/LocalAssoci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www.eis.org.uk/Contacts/Area-Office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ct.org.u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eis.org.uk/Contacts/Organiser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ct.org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ct.org.uk/lnctAgreements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ct.org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1E9421-69AD-490A-A7C5-74D92B6E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709712"/>
            <a:ext cx="5925989" cy="3167510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7400" b="1" dirty="0"/>
              <a:t>Short Term Supply and Fixed Term Contracts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E830A-E615-4672-A7C8-563F0F2C6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3" y="3844168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en-GB" sz="2800" dirty="0"/>
              <a:t>Knowing Your Terms and Conditions </a:t>
            </a:r>
          </a:p>
        </p:txBody>
      </p:sp>
      <p:pic>
        <p:nvPicPr>
          <p:cNvPr id="15" name="Picture 2" descr="Whole and holistic organising in the classroom - RADICAL SCOTTISH ...">
            <a:extLst>
              <a:ext uri="{FF2B5EF4-FFF2-40B4-BE49-F238E27FC236}">
                <a16:creationId xmlns:a16="http://schemas.microsoft.com/office/drawing/2014/main" id="{BDEEB7D9-7749-4702-BA11-82C7935A4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0348" y="703882"/>
            <a:ext cx="1579572" cy="142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FC844F-BAA8-4985-A12E-2C08881519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823" y="4586188"/>
            <a:ext cx="70770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68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08680-6A4D-433F-A06C-BB57BB729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85" y="745958"/>
            <a:ext cx="10066122" cy="1298448"/>
          </a:xfrm>
        </p:spPr>
        <p:txBody>
          <a:bodyPr anchor="b">
            <a:normAutofit fontScale="90000"/>
          </a:bodyPr>
          <a:lstStyle/>
          <a:p>
            <a:r>
              <a:rPr lang="en-GB" sz="6000" b="1" dirty="0"/>
              <a:t>Fixed Term Contracts: Pay</a:t>
            </a:r>
            <a:br>
              <a:rPr lang="en-GB" b="1" dirty="0"/>
            </a:b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79348-F479-4B42-BE0D-E8D5C499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585" y="2599509"/>
            <a:ext cx="5281098" cy="3639450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400" b="1" dirty="0"/>
              <a:t>Those engaged on fixed term contracts are paid in the same manner as those on permanent contracts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The details on how teachers’ pay is calculated are contained in the </a:t>
            </a:r>
            <a:r>
              <a:rPr lang="en-GB" sz="2400" b="1" dirty="0"/>
              <a:t>Part 2, Appendix 2.19 (National Pay and Leave Specification of the SNCT Handbook</a:t>
            </a:r>
            <a:r>
              <a:rPr lang="en-GB" sz="2400" dirty="0"/>
              <a:t>). A link to this can be found below. 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SNCT Handbook, Part 2, Appendix 2.19 </a:t>
            </a:r>
            <a:endParaRPr lang="en-GB" sz="2400" dirty="0"/>
          </a:p>
          <a:p>
            <a:endParaRPr lang="en-GB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3C500303-0C76-4853-A442-E45395D7A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512261"/>
              </p:ext>
            </p:extLst>
          </p:nvPr>
        </p:nvGraphicFramePr>
        <p:xfrm>
          <a:off x="5911532" y="2709249"/>
          <a:ext cx="5150277" cy="326426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224946">
                  <a:extLst>
                    <a:ext uri="{9D8B030D-6E8A-4147-A177-3AD203B41FA5}">
                      <a16:colId xmlns:a16="http://schemas.microsoft.com/office/drawing/2014/main" val="1597036315"/>
                    </a:ext>
                  </a:extLst>
                </a:gridCol>
                <a:gridCol w="2925331">
                  <a:extLst>
                    <a:ext uri="{9D8B030D-6E8A-4147-A177-3AD203B41FA5}">
                      <a16:colId xmlns:a16="http://schemas.microsoft.com/office/drawing/2014/main" val="1649865309"/>
                    </a:ext>
                  </a:extLst>
                </a:gridCol>
              </a:tblGrid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Pay Point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Annual Salary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212173682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0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27,498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2629854563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1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32,994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997760395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2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34,863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2350086593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3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36,891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1999672601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4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/>
                        <a:t>39,231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3296881707"/>
                  </a:ext>
                </a:extLst>
              </a:tr>
              <a:tr h="466323">
                <a:tc>
                  <a:txBody>
                    <a:bodyPr/>
                    <a:lstStyle/>
                    <a:p>
                      <a:r>
                        <a:rPr lang="en-GB" sz="2100"/>
                        <a:t>5</a:t>
                      </a:r>
                    </a:p>
                  </a:txBody>
                  <a:tcPr marL="105982" marR="105982" marT="52991" marB="52991"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41,412</a:t>
                      </a:r>
                    </a:p>
                  </a:txBody>
                  <a:tcPr marL="105982" marR="105982" marT="52991" marB="52991"/>
                </a:tc>
                <a:extLst>
                  <a:ext uri="{0D108BD9-81ED-4DB2-BD59-A6C34878D82A}">
                    <a16:rowId xmlns:a16="http://schemas.microsoft.com/office/drawing/2014/main" val="334899407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FBDC4DCC-E2EC-460B-B0BE-899D99580E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883" y="114711"/>
            <a:ext cx="4151007" cy="183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54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90D5AE-6B88-4BD9-B4BA-EFB602201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73" y="617869"/>
            <a:ext cx="10388555" cy="1188950"/>
          </a:xfrm>
        </p:spPr>
        <p:txBody>
          <a:bodyPr anchor="b">
            <a:normAutofit fontScale="90000"/>
          </a:bodyPr>
          <a:lstStyle/>
          <a:p>
            <a:r>
              <a:rPr lang="en-GB" sz="6000" b="1" dirty="0"/>
              <a:t>What to Expect From Your Employer:</a:t>
            </a:r>
            <a:br>
              <a:rPr lang="en-GB" sz="3800" b="1" dirty="0"/>
            </a:br>
            <a:endParaRPr lang="en-GB" sz="3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5934B-BC0F-4861-8097-DA0726C0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74" y="2599509"/>
            <a:ext cx="8677561" cy="3640622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sz="2000" b="1" dirty="0"/>
              <a:t>Short-Term Supply </a:t>
            </a:r>
          </a:p>
          <a:p>
            <a:pPr marL="0" indent="0">
              <a:buNone/>
            </a:pPr>
            <a:r>
              <a:rPr lang="en-GB" sz="2000" dirty="0"/>
              <a:t>Local authority employers </a:t>
            </a:r>
            <a:r>
              <a:rPr lang="en-GB" sz="2000" b="1" dirty="0"/>
              <a:t>must</a:t>
            </a:r>
            <a:r>
              <a:rPr lang="en-GB" sz="2000" dirty="0"/>
              <a:t>: – </a:t>
            </a:r>
          </a:p>
          <a:p>
            <a:r>
              <a:rPr lang="en-GB" sz="2000" b="1" dirty="0"/>
              <a:t>ensure</a:t>
            </a:r>
            <a:r>
              <a:rPr lang="en-GB" sz="2000" dirty="0"/>
              <a:t> short-term supply is managed </a:t>
            </a:r>
            <a:r>
              <a:rPr lang="en-GB" sz="2000" b="1" dirty="0"/>
              <a:t>correctly and efficiently</a:t>
            </a:r>
            <a:r>
              <a:rPr lang="en-GB" sz="2000" dirty="0"/>
              <a:t>. </a:t>
            </a:r>
          </a:p>
          <a:p>
            <a:r>
              <a:rPr lang="en-GB" sz="2000" b="1" dirty="0"/>
              <a:t>must</a:t>
            </a:r>
            <a:r>
              <a:rPr lang="en-GB" sz="2000" dirty="0"/>
              <a:t> carry out the actions as set out in Code of Practice on Short-Term Supply (SNCT </a:t>
            </a:r>
            <a:r>
              <a:rPr lang="en-GB" sz="2000" b="1" dirty="0"/>
              <a:t>Appendix 2.8A</a:t>
            </a:r>
            <a:endParaRPr lang="en-GB" sz="2000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Fixed Term Contracts</a:t>
            </a:r>
          </a:p>
          <a:p>
            <a:pPr marL="0" indent="0">
              <a:buNone/>
            </a:pPr>
            <a:r>
              <a:rPr lang="en-GB" sz="2000" dirty="0"/>
              <a:t>Local </a:t>
            </a:r>
            <a:r>
              <a:rPr lang="en-GB" sz="2000"/>
              <a:t>authority employers should: </a:t>
            </a:r>
            <a:r>
              <a:rPr lang="en-GB" sz="2000" dirty="0"/>
              <a:t>- </a:t>
            </a:r>
          </a:p>
          <a:p>
            <a:r>
              <a:rPr lang="en-GB" sz="2000" dirty="0"/>
              <a:t>ensure a fixed term or temporary contract is</a:t>
            </a:r>
            <a:r>
              <a:rPr lang="en-GB" sz="2000" b="1" dirty="0"/>
              <a:t> issued in accordance with nationally agreed SNCT conditions of service </a:t>
            </a:r>
            <a:r>
              <a:rPr lang="en-GB" sz="2000" dirty="0"/>
              <a:t>and the relevant </a:t>
            </a:r>
            <a:r>
              <a:rPr lang="en-GB" sz="2000" b="1" dirty="0"/>
              <a:t>local devolved procedures</a:t>
            </a:r>
            <a:r>
              <a:rPr lang="en-GB" sz="2000" dirty="0"/>
              <a:t>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*Employers need to make any contract permanent after four years consecutive service.  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17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745294-DC58-4CE3-AA18-153014FA7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6295" y="2626604"/>
            <a:ext cx="2505135" cy="29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27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6B1F18-1D98-4A86-A3E1-2C7F9E441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86" y="598911"/>
            <a:ext cx="10304408" cy="1564963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What to Expect From Each School:</a:t>
            </a:r>
            <a:br>
              <a:rPr lang="en-GB" sz="3800" b="1" dirty="0"/>
            </a:br>
            <a:endParaRPr lang="en-GB" sz="3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D111E-68F7-478C-9FAD-8CE66AE5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536" y="2356184"/>
            <a:ext cx="9251678" cy="390290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Headteacher – responsibility to ensure engaged in accordance with Code of Practice.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You should be </a:t>
            </a:r>
            <a:r>
              <a:rPr lang="en-GB" sz="2000" b="1" dirty="0"/>
              <a:t>afforded all the relevant information you require including</a:t>
            </a:r>
            <a:r>
              <a:rPr lang="en-GB" sz="2000" dirty="0"/>
              <a:t>:</a:t>
            </a:r>
          </a:p>
          <a:p>
            <a:endParaRPr lang="en-GB" sz="2000" dirty="0"/>
          </a:p>
          <a:p>
            <a:pPr marL="342900" indent="-342900"/>
            <a:r>
              <a:rPr lang="en-GB" sz="2000" dirty="0"/>
              <a:t>School day timings. </a:t>
            </a:r>
          </a:p>
          <a:p>
            <a:pPr marL="342900" indent="-342900"/>
            <a:r>
              <a:rPr lang="en-GB" sz="2000" dirty="0"/>
              <a:t>Class timetable</a:t>
            </a:r>
          </a:p>
          <a:p>
            <a:pPr marL="342900" indent="-342900"/>
            <a:r>
              <a:rPr lang="en-GB" sz="2000" dirty="0"/>
              <a:t>Planned work / lesson plans. </a:t>
            </a:r>
          </a:p>
          <a:p>
            <a:pPr marL="342900" indent="-342900"/>
            <a:r>
              <a:rPr lang="en-GB" sz="2000" dirty="0"/>
              <a:t>Medical Action Plans and Additional Support for Learning information</a:t>
            </a:r>
          </a:p>
          <a:p>
            <a:pPr marL="342900" indent="-342900"/>
            <a:r>
              <a:rPr lang="en-GB" sz="2000" dirty="0"/>
              <a:t>Relevant Child Protection documentation. </a:t>
            </a:r>
          </a:p>
          <a:p>
            <a:pPr marL="342900" indent="-342900"/>
            <a:r>
              <a:rPr lang="en-GB" sz="2000" dirty="0"/>
              <a:t>Class registration details / details of registration process. </a:t>
            </a:r>
          </a:p>
          <a:p>
            <a:pPr marL="342900" indent="-342900"/>
            <a:r>
              <a:rPr lang="en-GB" sz="2000" dirty="0"/>
              <a:t>Access to Resources such as stationery and IT equipment. </a:t>
            </a:r>
          </a:p>
          <a:p>
            <a:endParaRPr lang="en-GB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4A4A06-EA62-442C-9FE7-94B7CFB20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5493" y="2984778"/>
            <a:ext cx="3092960" cy="287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413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FDDEB-D442-4352-A85E-438F31C6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884" y="1119625"/>
            <a:ext cx="3643012" cy="3665159"/>
          </a:xfrm>
        </p:spPr>
        <p:txBody>
          <a:bodyPr>
            <a:normAutofit/>
          </a:bodyPr>
          <a:lstStyle/>
          <a:p>
            <a:pPr algn="r"/>
            <a:r>
              <a:rPr lang="en-GB" sz="5100" b="1" dirty="0"/>
              <a:t>What To Do If Things Aren’t Right:</a:t>
            </a:r>
            <a:br>
              <a:rPr lang="en-GB" sz="5100" b="1" dirty="0"/>
            </a:br>
            <a:endParaRPr lang="en-GB" sz="51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ED2A3-E089-4272-AD5D-7DB2CF19A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293" y="1897810"/>
            <a:ext cx="5952214" cy="3634597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Check</a:t>
            </a:r>
            <a:r>
              <a:rPr lang="en-GB" sz="2000" dirty="0"/>
              <a:t> - is practice in line with </a:t>
            </a:r>
            <a:r>
              <a:rPr lang="en-GB" sz="2000" b="1" dirty="0"/>
              <a:t>SNCT Appendix 2.8 </a:t>
            </a:r>
            <a:r>
              <a:rPr lang="en-GB" sz="2000" dirty="0"/>
              <a:t>(fixed term / temporary contracts) or </a:t>
            </a:r>
            <a:r>
              <a:rPr lang="en-GB" sz="2000" b="1" dirty="0"/>
              <a:t>Appendix 2.8A </a:t>
            </a:r>
            <a:r>
              <a:rPr lang="en-GB" sz="2000" dirty="0"/>
              <a:t>(short-term supply)</a:t>
            </a:r>
          </a:p>
          <a:p>
            <a:pPr marL="342900" indent="-342900"/>
            <a:endParaRPr lang="en-GB" sz="2000" dirty="0"/>
          </a:p>
          <a:p>
            <a:pPr marL="0" indent="0">
              <a:buNone/>
            </a:pPr>
            <a:r>
              <a:rPr lang="en-GB" sz="2000" dirty="0"/>
              <a:t>If there are issues make contact with your </a:t>
            </a:r>
            <a:r>
              <a:rPr lang="en-GB" sz="2000" b="1" dirty="0"/>
              <a:t>EIS School Representative</a:t>
            </a:r>
            <a:r>
              <a:rPr lang="en-GB" sz="2000" dirty="0"/>
              <a:t>.</a:t>
            </a:r>
            <a:endParaRPr lang="en-GB" sz="2000" i="1" dirty="0"/>
          </a:p>
          <a:p>
            <a:endParaRPr lang="en-GB" sz="2000" i="1" dirty="0"/>
          </a:p>
          <a:p>
            <a:pPr marL="342900" indent="-342900"/>
            <a:r>
              <a:rPr lang="en-GB" sz="2000" dirty="0"/>
              <a:t>For advice contact your</a:t>
            </a:r>
            <a:r>
              <a:rPr lang="en-GB" sz="2000" b="1" dirty="0"/>
              <a:t> EIS Local Association Secretary </a:t>
            </a:r>
            <a:r>
              <a:rPr lang="en-GB" sz="2000" dirty="0"/>
              <a:t>or </a:t>
            </a:r>
            <a:r>
              <a:rPr lang="en-GB" sz="2000" b="1" dirty="0"/>
              <a:t>Area Officer</a:t>
            </a:r>
            <a:r>
              <a:rPr lang="en-GB" sz="2000" dirty="0"/>
              <a:t>.</a:t>
            </a:r>
            <a:r>
              <a:rPr lang="en-GB" sz="2000" dirty="0">
                <a:hlinkClick r:id="rId3"/>
              </a:rPr>
              <a:t> https://www.eis.org.uk/Contacts/LocalAssociation</a:t>
            </a:r>
            <a:endParaRPr lang="en-GB" sz="2000" dirty="0"/>
          </a:p>
          <a:p>
            <a:pPr marL="342900" indent="-342900"/>
            <a:r>
              <a:rPr lang="en-GB" sz="2000" dirty="0">
                <a:hlinkClick r:id="rId4"/>
              </a:rPr>
              <a:t>https://www.eis.org.uk/Contacts/Area-Offices</a:t>
            </a:r>
            <a:endParaRPr lang="en-GB" sz="2000" dirty="0"/>
          </a:p>
          <a:p>
            <a:pPr marL="342900" indent="-342900"/>
            <a:endParaRPr lang="en-GB" sz="1700" dirty="0"/>
          </a:p>
          <a:p>
            <a:pPr marL="0" indent="0">
              <a:buNone/>
            </a:pPr>
            <a:endParaRPr lang="en-GB" sz="1700" i="1" dirty="0"/>
          </a:p>
          <a:p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5EDECA-475F-4360-BBDB-7EA4FFB545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274" y="3761117"/>
            <a:ext cx="3109865" cy="237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34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AB89E-CAB0-4200-8BA4-DA088C32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72" y="807440"/>
            <a:ext cx="3781926" cy="3702540"/>
          </a:xfrm>
        </p:spPr>
        <p:txBody>
          <a:bodyPr>
            <a:normAutofit/>
          </a:bodyPr>
          <a:lstStyle/>
          <a:p>
            <a:pPr algn="r"/>
            <a:r>
              <a:rPr lang="en-GB" sz="6000" b="1" dirty="0"/>
              <a:t>EIS Support and Getting Involved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0C21D-9945-46C3-BC36-4934A999D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280" y="1323036"/>
            <a:ext cx="6055737" cy="4025661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400" dirty="0"/>
              <a:t>Find out who the EIS Reps are in your school </a:t>
            </a:r>
          </a:p>
          <a:p>
            <a:r>
              <a:rPr lang="en-GB" sz="2400" dirty="0"/>
              <a:t>Identify your EIS Local Association Secretary  </a:t>
            </a:r>
          </a:p>
          <a:p>
            <a:r>
              <a:rPr lang="en-GB" sz="2400" dirty="0"/>
              <a:t>Visit the LNCT sections of the SNCT website- know where to go for local agreements </a:t>
            </a:r>
            <a:r>
              <a:rPr lang="en-GB" sz="2400" dirty="0">
                <a:hlinkClick r:id="rId3"/>
              </a:rPr>
              <a:t>www.snct.org.uk</a:t>
            </a:r>
            <a:endParaRPr lang="en-GB" sz="2400" dirty="0"/>
          </a:p>
          <a:p>
            <a:r>
              <a:rPr lang="en-GB" sz="2400" dirty="0"/>
              <a:t>Attend EIS Branch meetings </a:t>
            </a:r>
          </a:p>
          <a:p>
            <a:r>
              <a:rPr lang="en-GB" sz="2400" dirty="0"/>
              <a:t>Find out about events/ training on offer through your EIS Local Association</a:t>
            </a:r>
          </a:p>
          <a:p>
            <a:r>
              <a:rPr lang="en-GB" sz="2400" dirty="0"/>
              <a:t>If your school does not have a rep contact your Local Association Secretary and Organiser  </a:t>
            </a:r>
            <a:r>
              <a:rPr lang="en-GB" sz="2400" dirty="0">
                <a:hlinkClick r:id="rId4"/>
              </a:rPr>
              <a:t>https://www.eis.org.uk/Contacts/Organisers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0D3E32-F93A-4A9A-BF7A-3A2A92A245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072" y="3824377"/>
            <a:ext cx="2240693" cy="211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56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F922B-C982-421A-A127-C1EC73676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4037" y="2005647"/>
            <a:ext cx="2970099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EIS Structures and Decision Making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A9CEE87-A33F-4761-A421-6F23D31D9F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" b="1080"/>
          <a:stretch/>
        </p:blipFill>
        <p:spPr>
          <a:xfrm>
            <a:off x="545238" y="747623"/>
            <a:ext cx="7770198" cy="5322808"/>
          </a:xfrm>
          <a:prstGeom prst="rect">
            <a:avLst/>
          </a:prstGeom>
        </p:spPr>
      </p:pic>
      <p:sp>
        <p:nvSpPr>
          <p:cNvPr id="20" name="Rectangle 1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25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DCFE84-B0F3-4866-8E5C-633DAD2B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11" y="1667022"/>
            <a:ext cx="6117158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8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FAQ’s and Next Steps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F0D3DE-EC74-4C9F-AFA1-DC5CE5236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94A81C91-ED7C-4AAF-8AFC-105134122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59" y="877636"/>
            <a:ext cx="6318862" cy="139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0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BBC7-B262-46ED-A894-9D1D06894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GB" sz="6600" b="1" dirty="0"/>
              <a:t>What We Will Cover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EC62A-1083-4EFB-9914-30DB66F7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134" y="842875"/>
            <a:ext cx="5397775" cy="517225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A Look at the Definitions </a:t>
            </a:r>
          </a:p>
          <a:p>
            <a:r>
              <a:rPr lang="en-GB" sz="2400" dirty="0"/>
              <a:t>National and Local Negotiations </a:t>
            </a:r>
          </a:p>
          <a:p>
            <a:r>
              <a:rPr lang="en-GB" sz="2400" dirty="0"/>
              <a:t>SNCT Code of Practice</a:t>
            </a:r>
          </a:p>
          <a:p>
            <a:r>
              <a:rPr lang="en-GB" sz="2400" dirty="0"/>
              <a:t>Short Term Supply- Duties and Pay </a:t>
            </a:r>
          </a:p>
          <a:p>
            <a:r>
              <a:rPr lang="en-GB" sz="2400" dirty="0"/>
              <a:t>Fixed Term Contracts- Duties and Pay </a:t>
            </a:r>
          </a:p>
          <a:p>
            <a:r>
              <a:rPr lang="en-GB" sz="2400" dirty="0"/>
              <a:t>What to Expect from the Employer </a:t>
            </a:r>
          </a:p>
          <a:p>
            <a:r>
              <a:rPr lang="en-GB" sz="2400" dirty="0"/>
              <a:t>EIS Structures and How to Get Involved </a:t>
            </a:r>
          </a:p>
          <a:p>
            <a:r>
              <a:rPr lang="en-GB" sz="2400" dirty="0"/>
              <a:t>FAQ’s and Next Steps  </a:t>
            </a:r>
          </a:p>
        </p:txBody>
      </p:sp>
    </p:spTree>
    <p:extLst>
      <p:ext uri="{BB962C8B-B14F-4D97-AF65-F5344CB8AC3E}">
        <p14:creationId xmlns:p14="http://schemas.microsoft.com/office/powerpoint/2010/main" val="52634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2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B5F39A-A780-4DE9-A5FD-46D48A0B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 fontScale="90000"/>
          </a:bodyPr>
          <a:lstStyle/>
          <a:p>
            <a:br>
              <a:rPr lang="en-GB" sz="4900" b="1" dirty="0"/>
            </a:br>
            <a:r>
              <a:rPr lang="en-GB" sz="5300" b="1" dirty="0"/>
              <a:t>Definitions </a:t>
            </a:r>
            <a:br>
              <a:rPr lang="en-GB" sz="5300" b="1" dirty="0"/>
            </a:br>
            <a:r>
              <a:rPr lang="en-GB" sz="5300" b="1" dirty="0"/>
              <a:t>Supply … or Fixed Term Contract? </a:t>
            </a:r>
            <a:br>
              <a:rPr lang="en-GB" sz="2600" b="1" dirty="0"/>
            </a:br>
            <a:endParaRPr lang="en-GB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8E56E-23A5-4BA8-B01A-1008ABD1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en-GB" b="1" dirty="0"/>
          </a:p>
          <a:p>
            <a:r>
              <a:rPr lang="en-GB" b="1" dirty="0"/>
              <a:t>Short-Term Supply:</a:t>
            </a:r>
          </a:p>
          <a:p>
            <a:pPr marL="0" indent="0">
              <a:buNone/>
            </a:pPr>
            <a:r>
              <a:rPr lang="en-GB" i="1" dirty="0"/>
              <a:t>Short term engagements of up to two days.</a:t>
            </a:r>
          </a:p>
          <a:p>
            <a:endParaRPr lang="en-GB" dirty="0"/>
          </a:p>
          <a:p>
            <a:r>
              <a:rPr lang="en-GB" b="1" dirty="0"/>
              <a:t>Fixed Term / Temporary:</a:t>
            </a:r>
          </a:p>
          <a:p>
            <a:pPr marL="0" indent="0">
              <a:buNone/>
            </a:pPr>
            <a:r>
              <a:rPr lang="en-GB" i="1" dirty="0"/>
              <a:t>Engagement of three days and over.</a:t>
            </a:r>
          </a:p>
          <a:p>
            <a:endParaRPr lang="en-GB" sz="24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1908658-C041-465D-A86E-F101DD481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673725">
            <a:off x="8463038" y="3406699"/>
            <a:ext cx="3231597" cy="220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5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EEDC06-DE0E-4455-BB11-A443FC3AA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99" y="587830"/>
            <a:ext cx="3912013" cy="3215626"/>
          </a:xfrm>
        </p:spPr>
        <p:txBody>
          <a:bodyPr anchor="ctr">
            <a:normAutofit/>
          </a:bodyPr>
          <a:lstStyle/>
          <a:p>
            <a:r>
              <a:rPr lang="en-GB" sz="4800" b="1" u="sng" dirty="0"/>
              <a:t>Nationally</a:t>
            </a:r>
            <a:r>
              <a:rPr lang="en-GB" sz="4800" b="1" dirty="0"/>
              <a:t> Negotiated Terms and Conditions</a:t>
            </a:r>
            <a:endParaRPr lang="en-GB" sz="4800" dirty="0"/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33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08697-7A9B-4F40-B729-636A41F91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568" y="925620"/>
            <a:ext cx="6493088" cy="5385424"/>
          </a:xfrm>
        </p:spPr>
        <p:txBody>
          <a:bodyPr anchor="ctr">
            <a:normAutofit lnSpcReduction="10000"/>
          </a:bodyPr>
          <a:lstStyle/>
          <a:p>
            <a:r>
              <a:rPr lang="en-GB" sz="1800" dirty="0"/>
              <a:t>The </a:t>
            </a:r>
            <a:r>
              <a:rPr lang="en-GB" sz="1800" b="1" dirty="0"/>
              <a:t>Conditions of Service </a:t>
            </a:r>
            <a:r>
              <a:rPr lang="en-GB" sz="1800" dirty="0"/>
              <a:t>for </a:t>
            </a:r>
            <a:r>
              <a:rPr lang="en-GB" sz="1800" i="1" dirty="0"/>
              <a:t>all </a:t>
            </a:r>
            <a:r>
              <a:rPr lang="en-GB" sz="1800" dirty="0"/>
              <a:t>teachers working in local authorities in Scotland are determined through the </a:t>
            </a:r>
            <a:r>
              <a:rPr lang="en-GB" sz="1800" b="1" dirty="0"/>
              <a:t>Scottish Negotiating Committee for Teachers </a:t>
            </a:r>
            <a:r>
              <a:rPr lang="en-GB" sz="1800" dirty="0"/>
              <a:t>(SNCT). </a:t>
            </a:r>
          </a:p>
          <a:p>
            <a:r>
              <a:rPr lang="en-GB" sz="1800" dirty="0"/>
              <a:t>The SNCT sets a number of your </a:t>
            </a:r>
            <a:r>
              <a:rPr lang="en-GB" sz="1800" b="1" dirty="0"/>
              <a:t>contractual terms and conditions </a:t>
            </a:r>
            <a:r>
              <a:rPr lang="en-GB" sz="1800" dirty="0"/>
              <a:t>at national level, including:</a:t>
            </a:r>
          </a:p>
          <a:p>
            <a:pPr marL="0" indent="0">
              <a:buNone/>
            </a:pPr>
            <a:r>
              <a:rPr lang="en-GB" sz="1800" dirty="0"/>
              <a:t>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Pay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Sickness Allowances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Class Size Maxima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Maternity/ Parental Leave and Pay 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The EIS has the largest number of representatives on the </a:t>
            </a:r>
            <a:r>
              <a:rPr lang="en-GB" sz="1800" i="1" dirty="0"/>
              <a:t>teachers’ panel</a:t>
            </a:r>
            <a:r>
              <a:rPr lang="en-GB" sz="1800" dirty="0"/>
              <a:t> of the SNCT. </a:t>
            </a:r>
          </a:p>
          <a:p>
            <a:r>
              <a:rPr lang="en-GB" sz="1800" dirty="0"/>
              <a:t>EIS representatives are </a:t>
            </a:r>
            <a:r>
              <a:rPr lang="en-GB" sz="1800" b="1" dirty="0"/>
              <a:t>elected teachers</a:t>
            </a:r>
            <a:r>
              <a:rPr lang="en-GB" sz="1800" dirty="0"/>
              <a:t>, ensuring a strong link between those negotiating your terms and conditions and the </a:t>
            </a:r>
            <a:r>
              <a:rPr lang="en-GB" sz="1800" b="1" dirty="0"/>
              <a:t>realities in the classroom</a:t>
            </a:r>
            <a:r>
              <a:rPr lang="en-GB" sz="1800" dirty="0"/>
              <a:t>.</a:t>
            </a:r>
          </a:p>
          <a:p>
            <a:r>
              <a:rPr lang="en-GB" sz="1800" dirty="0"/>
              <a:t>Your full terms and conditions are contained in the SNCT handbook and can be accessed via </a:t>
            </a:r>
            <a:r>
              <a:rPr lang="en-GB" sz="1800" dirty="0">
                <a:hlinkClick r:id="rId3"/>
              </a:rPr>
              <a:t>www.snct.org.uk</a:t>
            </a:r>
            <a:r>
              <a:rPr lang="en-GB" sz="1800" dirty="0"/>
              <a:t>.</a:t>
            </a:r>
          </a:p>
          <a:p>
            <a:endParaRPr lang="en-GB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2B6447-608D-419B-BBD1-4F33F4EB3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108" y="3685649"/>
            <a:ext cx="2786948" cy="217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7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BE0FC2-10E0-40A7-92EB-D465EF67F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4" y="587829"/>
            <a:ext cx="3796306" cy="3273144"/>
          </a:xfrm>
        </p:spPr>
        <p:txBody>
          <a:bodyPr anchor="ctr">
            <a:normAutofit/>
          </a:bodyPr>
          <a:lstStyle/>
          <a:p>
            <a:r>
              <a:rPr lang="en-GB" sz="4800" b="1" u="sng" dirty="0"/>
              <a:t>Locally</a:t>
            </a:r>
            <a:r>
              <a:rPr lang="en-GB" sz="4800" b="1" dirty="0"/>
              <a:t> Negotiated Terms and Conditions</a:t>
            </a:r>
            <a:endParaRPr lang="en-GB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B64F6-E499-4488-A37F-C24F0EF0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5178" y="869521"/>
            <a:ext cx="6301757" cy="5516907"/>
          </a:xfrm>
        </p:spPr>
        <p:txBody>
          <a:bodyPr anchor="ctr">
            <a:normAutofit/>
          </a:bodyPr>
          <a:lstStyle/>
          <a:p>
            <a:pPr marL="285750" indent="-285750"/>
            <a:r>
              <a:rPr lang="en-GB" sz="1800" dirty="0"/>
              <a:t>SNCT </a:t>
            </a:r>
            <a:r>
              <a:rPr lang="en-GB" sz="1800" b="1" dirty="0"/>
              <a:t>devolves</a:t>
            </a:r>
            <a:r>
              <a:rPr lang="en-GB" sz="1800" dirty="0"/>
              <a:t> a number of matters to </a:t>
            </a:r>
            <a:r>
              <a:rPr lang="en-GB" sz="1800" b="1" dirty="0"/>
              <a:t>Local Negotiating Committees for Teachers </a:t>
            </a:r>
            <a:r>
              <a:rPr lang="en-GB" sz="1800" dirty="0"/>
              <a:t>(LNCTs)</a:t>
            </a:r>
          </a:p>
          <a:p>
            <a:pPr marL="285750" indent="-285750"/>
            <a:r>
              <a:rPr lang="en-GB" sz="1800" dirty="0"/>
              <a:t>EIS representatives negotiating at LNCT level are </a:t>
            </a:r>
            <a:r>
              <a:rPr lang="en-GB" sz="1800" b="1" dirty="0"/>
              <a:t>practicing teachers</a:t>
            </a:r>
            <a:endParaRPr lang="en-GB" sz="1800" dirty="0"/>
          </a:p>
          <a:p>
            <a:pPr marL="285750" indent="-285750"/>
            <a:r>
              <a:rPr lang="en-GB" sz="1800" dirty="0"/>
              <a:t>Many of these devolved matters have particular relevance for those engaged in supply work or fixed term contracts </a:t>
            </a:r>
          </a:p>
          <a:p>
            <a:pPr marL="285750" indent="-285750"/>
            <a:r>
              <a:rPr lang="en-GB" sz="1800" dirty="0"/>
              <a:t>They include: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cover agreements,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appointment procedures,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specific duties and job remits,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transfer of temporary teachers to permanent staff,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leave and absence arrangements and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800" dirty="0"/>
              <a:t>disciplinary and grievance procedures. </a:t>
            </a:r>
          </a:p>
          <a:p>
            <a:pPr marL="285750" indent="-285750"/>
            <a:endParaRPr lang="en-GB" sz="1800" dirty="0"/>
          </a:p>
          <a:p>
            <a:pPr marL="285750" indent="-285750"/>
            <a:r>
              <a:rPr lang="en-GB" sz="1800" dirty="0"/>
              <a:t>They can be found in the LNCT section of the SNCT website: </a:t>
            </a:r>
            <a:r>
              <a:rPr lang="en-GB" sz="1800" dirty="0">
                <a:hlinkClick r:id="rId3"/>
              </a:rPr>
              <a:t>https://www.snct.org.uk/lnctAgreements.php</a:t>
            </a:r>
            <a:endParaRPr lang="en-GB" sz="1800" dirty="0"/>
          </a:p>
          <a:p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77CE4E-DB46-4A67-A5C4-0CB28033A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816" y="3584672"/>
            <a:ext cx="2876154" cy="224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EEC84-C497-47AC-AAE5-5A4A0372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688" y="961755"/>
            <a:ext cx="5852711" cy="1597228"/>
          </a:xfrm>
        </p:spPr>
        <p:txBody>
          <a:bodyPr>
            <a:normAutofit/>
          </a:bodyPr>
          <a:lstStyle/>
          <a:p>
            <a:r>
              <a:rPr lang="en-GB" sz="4700" b="1" dirty="0"/>
              <a:t>SNCT Codes of Practice</a:t>
            </a:r>
            <a:br>
              <a:rPr lang="en-GB" sz="4700" b="1" dirty="0"/>
            </a:br>
            <a:endParaRPr lang="en-GB" sz="4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B1C40-29B0-4360-8022-6709CDDD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688" y="2072006"/>
            <a:ext cx="5737691" cy="3426451"/>
          </a:xfrm>
        </p:spPr>
        <p:txBody>
          <a:bodyPr anchor="t">
            <a:normAutofit fontScale="92500" lnSpcReduction="10000"/>
          </a:bodyPr>
          <a:lstStyle/>
          <a:p>
            <a:r>
              <a:rPr lang="en-GB" sz="2400" dirty="0"/>
              <a:t>Local authorities as employers are</a:t>
            </a:r>
            <a:r>
              <a:rPr lang="en-GB" sz="2400" b="1" dirty="0"/>
              <a:t> required </a:t>
            </a:r>
            <a:r>
              <a:rPr lang="en-GB" sz="2400" dirty="0"/>
              <a:t>to draw attention to the two main SNCT </a:t>
            </a:r>
            <a:r>
              <a:rPr lang="en-GB" sz="2400" b="1" dirty="0"/>
              <a:t>Codes of Practice </a:t>
            </a:r>
            <a:r>
              <a:rPr lang="en-GB" sz="2400" dirty="0"/>
              <a:t>of relevance to those engaged in supply work. </a:t>
            </a:r>
          </a:p>
          <a:p>
            <a:endParaRPr lang="en-GB" sz="2400" dirty="0"/>
          </a:p>
          <a:p>
            <a:r>
              <a:rPr lang="en-GB" sz="2400" b="1" dirty="0"/>
              <a:t>Appendix 2.8 </a:t>
            </a:r>
            <a:r>
              <a:rPr lang="en-GB" sz="2400" dirty="0"/>
              <a:t>- Code of Practice on the use of Temporary Contracts.</a:t>
            </a:r>
          </a:p>
          <a:p>
            <a:r>
              <a:rPr lang="en-GB" sz="2400" dirty="0"/>
              <a:t> </a:t>
            </a:r>
            <a:r>
              <a:rPr lang="en-GB" sz="2400" b="1" dirty="0"/>
              <a:t>Appendix 2.8A </a:t>
            </a:r>
            <a:r>
              <a:rPr lang="en-GB" sz="2400" dirty="0"/>
              <a:t>- Code of Practice on Short-Term Supply.</a:t>
            </a:r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www.snct.org.uk</a:t>
            </a:r>
            <a:endParaRPr lang="en-GB" sz="2400" dirty="0"/>
          </a:p>
          <a:p>
            <a:endParaRPr lang="en-GB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34A9BC-20C4-4B11-9C15-2E4A4BA89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3969" y="2023598"/>
            <a:ext cx="2567719" cy="30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3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C09C0-9998-4CDF-A006-0D20049B8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0" y="1188637"/>
            <a:ext cx="4119728" cy="4480726"/>
          </a:xfrm>
        </p:spPr>
        <p:txBody>
          <a:bodyPr>
            <a:normAutofit/>
          </a:bodyPr>
          <a:lstStyle/>
          <a:p>
            <a:pPr algn="r"/>
            <a:r>
              <a:rPr lang="en-GB" sz="6100" b="1" dirty="0"/>
              <a:t>Short Term Supply: Duties</a:t>
            </a:r>
            <a:br>
              <a:rPr lang="en-GB" sz="6100" b="1" dirty="0"/>
            </a:br>
            <a:endParaRPr lang="en-GB" sz="610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232" y="623275"/>
            <a:ext cx="6896595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DB4A-4763-4877-9EEA-71D09E848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9077" y="819032"/>
            <a:ext cx="5766891" cy="47346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b="1" dirty="0"/>
              <a:t>Some of the main duties </a:t>
            </a:r>
            <a:r>
              <a:rPr lang="en-GB" sz="2000" dirty="0"/>
              <a:t>of teachers on short-term supply </a:t>
            </a:r>
            <a:r>
              <a:rPr lang="en-GB" sz="2000" b="1" dirty="0"/>
              <a:t>differ</a:t>
            </a:r>
            <a:r>
              <a:rPr lang="en-GB" sz="2000" dirty="0"/>
              <a:t> from those engaged on fixed/long-term contracts.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The main duties of teachers engaged in short-term supply are to: </a:t>
            </a:r>
          </a:p>
          <a:p>
            <a:endParaRPr lang="en-GB" sz="2000" dirty="0"/>
          </a:p>
          <a:p>
            <a:pPr marL="342900" indent="-342900"/>
            <a:r>
              <a:rPr lang="en-GB" sz="2000" dirty="0"/>
              <a:t>Teach assigned classes</a:t>
            </a:r>
          </a:p>
          <a:p>
            <a:pPr marL="342900" indent="-342900"/>
            <a:r>
              <a:rPr lang="en-GB" sz="2000" dirty="0"/>
              <a:t>Correct work, as part of ongoing classwork</a:t>
            </a:r>
          </a:p>
          <a:p>
            <a:pPr marL="342900" indent="-342900"/>
            <a:r>
              <a:rPr lang="en-GB" sz="2000" dirty="0"/>
              <a:t>Maintain a record of work</a:t>
            </a:r>
          </a:p>
          <a:p>
            <a:pPr marL="342900" indent="-342900"/>
            <a:r>
              <a:rPr lang="en-GB" sz="2000" dirty="0"/>
              <a:t>Contribute towards good order in the school</a:t>
            </a:r>
          </a:p>
          <a:p>
            <a:endParaRPr lang="en-GB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BC3E9B-8E80-430E-B00B-CAC93E59C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86" y="4652915"/>
            <a:ext cx="4119729" cy="157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4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3C77A5-4FF0-41CB-8F3C-C32DABEB6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en-GB" sz="6000" b="1" dirty="0"/>
              <a:t>Short Term Supply: Pay</a:t>
            </a:r>
            <a:br>
              <a:rPr lang="en-GB" sz="5400" b="1" dirty="0"/>
            </a:br>
            <a:endParaRPr lang="en-GB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8147B-C7FB-4902-8337-AB2D30CC6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1665" y="1336329"/>
            <a:ext cx="5475184" cy="4767282"/>
          </a:xfrm>
        </p:spPr>
        <p:txBody>
          <a:bodyPr anchor="ctr">
            <a:normAutofit lnSpcReduction="10000"/>
          </a:bodyPr>
          <a:lstStyle/>
          <a:p>
            <a:r>
              <a:rPr lang="en-GB" sz="2000" dirty="0"/>
              <a:t>Pay for short-term supply is calculated on the hourly rate –</a:t>
            </a:r>
            <a:r>
              <a:rPr lang="en-GB" sz="2000" b="1" dirty="0"/>
              <a:t>235 Days x 7 Hours of the annual rate of salary for teachers</a:t>
            </a:r>
            <a:r>
              <a:rPr lang="en-GB" sz="2000" dirty="0"/>
              <a:t>. </a:t>
            </a:r>
          </a:p>
          <a:p>
            <a:r>
              <a:rPr lang="en-GB" sz="2000" dirty="0"/>
              <a:t>Rate will </a:t>
            </a:r>
            <a:r>
              <a:rPr lang="en-GB" sz="2000" b="1" dirty="0"/>
              <a:t>depend on the incremental point </a:t>
            </a:r>
            <a:r>
              <a:rPr lang="en-GB" sz="2000" dirty="0"/>
              <a:t>on the Main Grade Scale that the teacher qualifies for</a:t>
            </a:r>
          </a:p>
          <a:p>
            <a:r>
              <a:rPr lang="en-GB" sz="2000" dirty="0"/>
              <a:t>All those engaged in short-term supply receive a </a:t>
            </a:r>
            <a:r>
              <a:rPr lang="en-GB" sz="2000" b="1" dirty="0"/>
              <a:t>10% uplift in their pay for preparation and correction time</a:t>
            </a:r>
            <a:r>
              <a:rPr lang="en-GB" sz="2000" dirty="0"/>
              <a:t>.  </a:t>
            </a:r>
          </a:p>
          <a:p>
            <a:r>
              <a:rPr lang="en-GB" sz="2000" dirty="0"/>
              <a:t>Supply teachers </a:t>
            </a:r>
            <a:r>
              <a:rPr lang="en-GB" sz="2000" b="1" dirty="0"/>
              <a:t>may only be engaged in a ‘full’ or ‘half’ day block</a:t>
            </a:r>
            <a:r>
              <a:rPr lang="en-GB" sz="2000" dirty="0"/>
              <a:t>. </a:t>
            </a:r>
          </a:p>
          <a:p>
            <a:r>
              <a:rPr lang="en-GB" sz="2000" b="1" dirty="0"/>
              <a:t>No cap on the maximum class contact time </a:t>
            </a:r>
            <a:r>
              <a:rPr lang="en-GB" sz="2000" dirty="0"/>
              <a:t>for short-term supply teachers.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Those having difficulty calculating rate of pay should contact payroll department</a:t>
            </a:r>
          </a:p>
          <a:p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F58380-0ED0-4DCD-8E82-BF8F52272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753" y="4044676"/>
            <a:ext cx="4151007" cy="183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5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46AF8B-3FB0-4BCD-8D26-38E56AE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812" y="382743"/>
            <a:ext cx="9849751" cy="1349671"/>
          </a:xfrm>
        </p:spPr>
        <p:txBody>
          <a:bodyPr anchor="b">
            <a:normAutofit/>
          </a:bodyPr>
          <a:lstStyle/>
          <a:p>
            <a:r>
              <a:rPr lang="en-GB" sz="4800" b="1" dirty="0"/>
              <a:t>Fixed Term Contracts: Duties</a:t>
            </a:r>
            <a:br>
              <a:rPr lang="en-GB" sz="4200" b="1" dirty="0"/>
            </a:b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44F8D-CBEE-4BE7-83FE-3DE6E665B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747" y="1567515"/>
            <a:ext cx="8349019" cy="4737917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800" b="1" dirty="0"/>
              <a:t>Expected to carry out the main duties of all class teacher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dirty="0"/>
              <a:t>Subject to the policies/practice of the school/local authority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These duties include: - </a:t>
            </a:r>
          </a:p>
          <a:p>
            <a:pPr marL="342900" indent="-342900"/>
            <a:r>
              <a:rPr lang="en-GB" sz="1800" dirty="0"/>
              <a:t>manage and organise classes through planning and preparing for teaching and learning</a:t>
            </a:r>
          </a:p>
          <a:p>
            <a:pPr marL="342900" indent="-342900"/>
            <a:r>
              <a:rPr lang="en-GB" sz="1800" dirty="0"/>
              <a:t>assess, record and report on the work of pupils’ progress to inform a range of teaching and learning approaches</a:t>
            </a:r>
          </a:p>
          <a:p>
            <a:pPr marL="342900" indent="-342900"/>
            <a:r>
              <a:rPr lang="en-GB" sz="1800" dirty="0"/>
              <a:t>prepare pupils for examinations and where required, assist with their administration </a:t>
            </a:r>
          </a:p>
          <a:p>
            <a:pPr marL="342900" indent="-342900"/>
            <a:r>
              <a:rPr lang="en-GB" sz="1800" dirty="0"/>
              <a:t>contribute towards good order and the wider needs of the school </a:t>
            </a:r>
          </a:p>
          <a:p>
            <a:pPr marL="342900" indent="-342900"/>
            <a:r>
              <a:rPr lang="en-GB" sz="1800" dirty="0"/>
              <a:t>develop the school curriculum </a:t>
            </a:r>
          </a:p>
          <a:p>
            <a:pPr marL="342900" indent="-342900"/>
            <a:r>
              <a:rPr lang="en-GB" sz="1800" dirty="0"/>
              <a:t>contribute to the school and council planning and improvement processes. </a:t>
            </a:r>
          </a:p>
          <a:p>
            <a:pPr marL="342900" indent="-342900"/>
            <a:r>
              <a:rPr lang="en-GB" sz="1800" dirty="0"/>
              <a:t>maintain and develop knowledge and skills and contribute to the professional development of colleagues including probationary and student teachers. </a:t>
            </a:r>
          </a:p>
          <a:p>
            <a:endParaRPr lang="en-GB" sz="11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207B433-5E9A-43C0-92E3-6FEF0B038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2743" y="1192237"/>
            <a:ext cx="4119729" cy="157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1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B4176D"/>
      </a:accent3>
      <a:accent4>
        <a:srgbClr val="E32D91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1134</Words>
  <Application>Microsoft Office PowerPoint</Application>
  <PresentationFormat>Widescreen</PresentationFormat>
  <Paragraphs>153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Office Theme</vt:lpstr>
      <vt:lpstr>Short Term Supply and Fixed Term Contracts </vt:lpstr>
      <vt:lpstr>What We Will Cover </vt:lpstr>
      <vt:lpstr> Definitions  Supply … or Fixed Term Contract?  </vt:lpstr>
      <vt:lpstr>Nationally Negotiated Terms and Conditions</vt:lpstr>
      <vt:lpstr>Locally Negotiated Terms and Conditions</vt:lpstr>
      <vt:lpstr>SNCT Codes of Practice </vt:lpstr>
      <vt:lpstr>Short Term Supply: Duties </vt:lpstr>
      <vt:lpstr>Short Term Supply: Pay </vt:lpstr>
      <vt:lpstr>Fixed Term Contracts: Duties </vt:lpstr>
      <vt:lpstr>Fixed Term Contracts: Pay </vt:lpstr>
      <vt:lpstr>What to Expect From Your Employer: </vt:lpstr>
      <vt:lpstr>What to Expect From Each School: </vt:lpstr>
      <vt:lpstr>What To Do If Things Aren’t Right: </vt:lpstr>
      <vt:lpstr>EIS Support and Getting Involved </vt:lpstr>
      <vt:lpstr>EIS Structures and Decision Making </vt:lpstr>
      <vt:lpstr>FAQ’s and 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Short Term and Fixed Term Contracts</dc:title>
  <dc:creator>Suki Sangha</dc:creator>
  <cp:lastModifiedBy>Alison Roy</cp:lastModifiedBy>
  <cp:revision>13</cp:revision>
  <dcterms:created xsi:type="dcterms:W3CDTF">2020-06-23T10:35:02Z</dcterms:created>
  <dcterms:modified xsi:type="dcterms:W3CDTF">2020-06-25T09:46:57Z</dcterms:modified>
</cp:coreProperties>
</file>